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6" r:id="rId3"/>
    <p:sldId id="258" r:id="rId4"/>
    <p:sldId id="260" r:id="rId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052" autoAdjust="0"/>
    <p:restoredTop sz="94660"/>
  </p:normalViewPr>
  <p:slideViewPr>
    <p:cSldViewPr>
      <p:cViewPr>
        <p:scale>
          <a:sx n="150" d="100"/>
          <a:sy n="150" d="100"/>
        </p:scale>
        <p:origin x="-702" y="8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99667-B116-4676-93C5-08DDBC9258BC}" type="datetimeFigureOut">
              <a:rPr lang="ko-KR" altLang="en-US" smtClean="0"/>
              <a:pPr/>
              <a:t>2019-06-13</a:t>
            </a:fld>
            <a:endParaRPr lang="ko-KR" altLang="en-US" dirty="0"/>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dirty="0"/>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dirty="0"/>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4003B6-041A-4576-8E82-FAB796FC7596}" type="slidenum">
              <a:rPr lang="ko-KR" altLang="en-US" smtClean="0"/>
              <a:pPr/>
              <a:t>‹#›</a:t>
            </a:fld>
            <a:endParaRPr lang="ko-KR" altLang="en-US" dirty="0"/>
          </a:p>
        </p:txBody>
      </p:sp>
    </p:spTree>
    <p:extLst>
      <p:ext uri="{BB962C8B-B14F-4D97-AF65-F5344CB8AC3E}">
        <p14:creationId xmlns:p14="http://schemas.microsoft.com/office/powerpoint/2010/main" xmlns="" val="226021965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374003B6-041A-4576-8E82-FAB796FC7596}" type="slidenum">
              <a:rPr lang="ko-KR" altLang="en-US" smtClean="0"/>
              <a:pPr/>
              <a:t>1</a:t>
            </a:fld>
            <a:endParaRPr lang="ko-KR"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374003B6-041A-4576-8E82-FAB796FC7596}" type="slidenum">
              <a:rPr lang="ko-KR" altLang="en-US" smtClean="0"/>
              <a:pPr/>
              <a:t>2</a:t>
            </a:fld>
            <a:endParaRPr lang="ko-KR"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374003B6-041A-4576-8E82-FAB796FC7596}" type="slidenum">
              <a:rPr lang="ko-KR" altLang="en-US" smtClean="0"/>
              <a:pPr/>
              <a:t>3</a:t>
            </a:fld>
            <a:endParaRPr lang="ko-KR"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374003B6-041A-4576-8E82-FAB796FC7596}" type="slidenum">
              <a:rPr lang="ko-KR" altLang="en-US" smtClean="0"/>
              <a:pPr/>
              <a:t>4</a:t>
            </a:fld>
            <a:endParaRPr lang="ko-KR"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a:t>마스터 제목 스타일 편집</a:t>
            </a:r>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8" name="바닥글 개체 틀 7"/>
          <p:cNvSpPr>
            <a:spLocks noGrp="1"/>
          </p:cNvSpPr>
          <p:nvPr>
            <p:ph type="ftr" sz="quarter" idx="11"/>
          </p:nvPr>
        </p:nvSpPr>
        <p:spPr/>
        <p:txBody>
          <a:bodyPr/>
          <a:lstStyle/>
          <a:p>
            <a:endParaRPr lang="ko-KR" altLang="en-US" dirty="0"/>
          </a:p>
        </p:txBody>
      </p:sp>
      <p:sp>
        <p:nvSpPr>
          <p:cNvPr id="9" name="슬라이드 번호 개체 틀 8"/>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4" name="바닥글 개체 틀 3"/>
          <p:cNvSpPr>
            <a:spLocks noGrp="1"/>
          </p:cNvSpPr>
          <p:nvPr>
            <p:ph type="ftr" sz="quarter" idx="1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3" name="바닥글 개체 틀 2"/>
          <p:cNvSpPr>
            <a:spLocks noGrp="1"/>
          </p:cNvSpPr>
          <p:nvPr>
            <p:ph type="ftr" sz="quarter" idx="11"/>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57FFD910-798C-4646-B172-4C63385AB93D}" type="datetimeFigureOut">
              <a:rPr lang="ko-KR" altLang="en-US" smtClean="0"/>
              <a:pPr/>
              <a:t>2019-06-13</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60B3E618-0981-4E96-ACD8-49F66CC8DEC9}" type="slidenum">
              <a:rPr lang="ko-KR" altLang="en-US" smtClean="0"/>
              <a:pPr/>
              <a:t>‹#›</a:t>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FD910-798C-4646-B172-4C63385AB93D}" type="datetimeFigureOut">
              <a:rPr lang="ko-KR" altLang="en-US" smtClean="0"/>
              <a:pPr/>
              <a:t>2019-06-13</a:t>
            </a:fld>
            <a:endParaRPr lang="ko-KR" altLang="en-US" dirty="0"/>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3E618-0981-4E96-ACD8-49F66CC8DEC9}" type="slidenum">
              <a:rPr lang="ko-KR" altLang="en-US" smtClean="0"/>
              <a:pPr/>
              <a:t>‹#›</a:t>
            </a:fld>
            <a:endParaRPr lang="ko-KR"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직사각형 8"/>
          <p:cNvSpPr/>
          <p:nvPr/>
        </p:nvSpPr>
        <p:spPr>
          <a:xfrm>
            <a:off x="285720" y="214290"/>
            <a:ext cx="8501122" cy="64294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cxnSp>
        <p:nvCxnSpPr>
          <p:cNvPr id="5" name="직선 연결선 4"/>
          <p:cNvCxnSpPr/>
          <p:nvPr/>
        </p:nvCxnSpPr>
        <p:spPr>
          <a:xfrm>
            <a:off x="285720" y="857232"/>
            <a:ext cx="8501122" cy="1588"/>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7158" y="285728"/>
            <a:ext cx="6159058" cy="477054"/>
          </a:xfrm>
          <a:prstGeom prst="rect">
            <a:avLst/>
          </a:prstGeom>
          <a:noFill/>
        </p:spPr>
        <p:txBody>
          <a:bodyPr wrap="square" rtlCol="0">
            <a:spAutoFit/>
          </a:bodyPr>
          <a:lstStyle/>
          <a:p>
            <a:r>
              <a:rPr lang="en-US" altLang="ko-KR" sz="2500" b="1" spc="-60" dirty="0">
                <a:solidFill>
                  <a:schemeClr val="bg1"/>
                </a:solidFill>
                <a:latin typeface="+mn-ea"/>
              </a:rPr>
              <a:t>Gallery KT Tour Information</a:t>
            </a:r>
            <a:endParaRPr lang="ko-KR" altLang="en-US" sz="2500" b="1" spc="-60" dirty="0">
              <a:solidFill>
                <a:schemeClr val="bg1"/>
              </a:solidFill>
              <a:latin typeface="+mn-ea"/>
            </a:endParaRPr>
          </a:p>
        </p:txBody>
      </p:sp>
      <p:sp>
        <p:nvSpPr>
          <p:cNvPr id="7" name="TextBox 6"/>
          <p:cNvSpPr txBox="1"/>
          <p:nvPr/>
        </p:nvSpPr>
        <p:spPr>
          <a:xfrm>
            <a:off x="552422" y="1285860"/>
            <a:ext cx="8091544" cy="5355312"/>
          </a:xfrm>
          <a:prstGeom prst="rect">
            <a:avLst/>
          </a:prstGeom>
          <a:noFill/>
        </p:spPr>
        <p:txBody>
          <a:bodyPr wrap="square" rtlCol="0">
            <a:spAutoFit/>
          </a:bodyPr>
          <a:lstStyle/>
          <a:p>
            <a:pPr marL="342900" indent="-342900">
              <a:lnSpc>
                <a:spcPct val="150000"/>
              </a:lnSpc>
            </a:pPr>
            <a:r>
              <a:rPr lang="en-US" altLang="ko-KR" sz="1200" dirty="0"/>
              <a:t>1. 	Gallery KT consists of the Gallery 130 displaying the history of communication of Korea and the Gallery future allowing visitors to experience 5G technology. It takes 20 minutes for each guide, totaling 40 minutes. </a:t>
            </a:r>
          </a:p>
          <a:p>
            <a:pPr marL="342900" indent="-342900">
              <a:lnSpc>
                <a:spcPct val="150000"/>
              </a:lnSpc>
            </a:pPr>
            <a:endParaRPr lang="ko-KR" altLang="en-US" sz="1200" dirty="0"/>
          </a:p>
          <a:p>
            <a:pPr marL="342900" indent="-342900">
              <a:lnSpc>
                <a:spcPct val="150000"/>
              </a:lnSpc>
            </a:pPr>
            <a:r>
              <a:rPr lang="en-US" altLang="ko-KR" sz="1200" dirty="0"/>
              <a:t>2.     Guide is provided out of charge, with prior reservation required. </a:t>
            </a:r>
          </a:p>
          <a:p>
            <a:pPr marL="342900" indent="-342900">
              <a:lnSpc>
                <a:spcPct val="150000"/>
              </a:lnSpc>
            </a:pPr>
            <a:r>
              <a:rPr lang="en-US" altLang="ko-KR" sz="1200" dirty="0"/>
              <a:t>	If any groups or individuals want tour guide , please apply it and then we would give information after review process. </a:t>
            </a:r>
          </a:p>
          <a:p>
            <a:pPr marL="342900" indent="-342900">
              <a:lnSpc>
                <a:spcPct val="150000"/>
              </a:lnSpc>
            </a:pPr>
            <a:endParaRPr lang="en-US" altLang="ko-KR" sz="1200" dirty="0"/>
          </a:p>
          <a:p>
            <a:pPr marL="342900" indent="-342900">
              <a:lnSpc>
                <a:spcPct val="150000"/>
              </a:lnSpc>
            </a:pPr>
            <a:r>
              <a:rPr lang="en-US" altLang="ko-KR" sz="1200" dirty="0"/>
              <a:t>3. 	In principle, an application for the tour shall be submitted 20 days prior to a visit, and whether it is approved shall be informed within 5 business days from the day of receiving an application </a:t>
            </a:r>
          </a:p>
          <a:p>
            <a:pPr marL="342900" indent="-342900">
              <a:lnSpc>
                <a:spcPct val="150000"/>
              </a:lnSpc>
            </a:pPr>
            <a:endParaRPr lang="en-US" altLang="ko-KR" sz="1200" dirty="0"/>
          </a:p>
          <a:p>
            <a:pPr marL="342900" indent="-342900">
              <a:lnSpc>
                <a:spcPct val="150000"/>
              </a:lnSpc>
              <a:buAutoNum type="arabicPeriod" startAt="4"/>
            </a:pPr>
            <a:r>
              <a:rPr lang="en-US" altLang="ko-KR" sz="1200" dirty="0"/>
              <a:t>Tour is provided in two languages: Korean, and English. You can choose one of them. </a:t>
            </a:r>
          </a:p>
          <a:p>
            <a:pPr>
              <a:lnSpc>
                <a:spcPct val="150000"/>
              </a:lnSpc>
            </a:pPr>
            <a:r>
              <a:rPr lang="en-US" altLang="ko-KR" sz="1200" dirty="0"/>
              <a:t>       When assistance for languages other than Korean and English, visitors shall bring an interpreter. </a:t>
            </a:r>
          </a:p>
          <a:p>
            <a:pPr marL="342900" indent="-342900">
              <a:lnSpc>
                <a:spcPct val="150000"/>
              </a:lnSpc>
            </a:pPr>
            <a:endParaRPr lang="en-US" altLang="ko-KR" sz="1200" dirty="0"/>
          </a:p>
          <a:p>
            <a:pPr marL="342900" indent="-342900">
              <a:lnSpc>
                <a:spcPct val="150000"/>
              </a:lnSpc>
            </a:pPr>
            <a:r>
              <a:rPr lang="en-US" altLang="ko-KR" sz="1200" dirty="0"/>
              <a:t>5. 	The maximum number of people for a group reservation for the Gallery KT is 20 (consultation required for additional people) </a:t>
            </a:r>
          </a:p>
          <a:p>
            <a:pPr marL="342900" indent="-342900">
              <a:lnSpc>
                <a:spcPct val="150000"/>
              </a:lnSpc>
              <a:buAutoNum type="arabicPeriod" startAt="2"/>
            </a:pPr>
            <a:endParaRPr lang="en-US" altLang="ko-KR" sz="1200" dirty="0"/>
          </a:p>
          <a:p>
            <a:pPr marL="342900" indent="-342900">
              <a:lnSpc>
                <a:spcPct val="150000"/>
              </a:lnSpc>
            </a:pPr>
            <a:r>
              <a:rPr lang="en-US" altLang="ko-KR" sz="1200" dirty="0"/>
              <a:t>6.    An application for a tour with a commercial purpose, including one by a traveling agency, is not accepted. </a:t>
            </a:r>
          </a:p>
          <a:p>
            <a:pPr marL="342900" indent="-342900">
              <a:lnSpc>
                <a:spcPct val="150000"/>
              </a:lnSpc>
              <a:buAutoNum type="arabicPeriod" startAt="2"/>
            </a:pPr>
            <a:endParaRPr lang="en-US" altLang="ko-KR" sz="1200" dirty="0"/>
          </a:p>
          <a:p>
            <a:pPr marL="342900" indent="-342900">
              <a:lnSpc>
                <a:spcPct val="150000"/>
              </a:lnSpc>
            </a:pPr>
            <a:r>
              <a:rPr lang="en-US" altLang="ko-KR" sz="1200" dirty="0"/>
              <a:t>7. </a:t>
            </a:r>
            <a:r>
              <a:rPr lang="en-US" altLang="ko-KR" sz="1200" dirty="0" smtClean="0"/>
              <a:t>   If </a:t>
            </a:r>
            <a:r>
              <a:rPr lang="en-US" altLang="ko-KR" sz="1200" dirty="0"/>
              <a:t>you have further questions, please contact us at 1577-5599. </a:t>
            </a:r>
            <a:endParaRPr lang="ko-KR" altLang="en-US" sz="1200" dirty="0"/>
          </a:p>
        </p:txBody>
      </p:sp>
      <p:sp>
        <p:nvSpPr>
          <p:cNvPr id="8" name="직사각형 7"/>
          <p:cNvSpPr/>
          <p:nvPr/>
        </p:nvSpPr>
        <p:spPr>
          <a:xfrm>
            <a:off x="285720" y="1019158"/>
            <a:ext cx="8501122" cy="5553114"/>
          </a:xfrm>
          <a:prstGeom prst="rect">
            <a:avLst/>
          </a:prstGeom>
          <a:no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표 3"/>
          <p:cNvGraphicFramePr>
            <a:graphicFrameLocks noGrp="1"/>
          </p:cNvGraphicFramePr>
          <p:nvPr>
            <p:extLst>
              <p:ext uri="{D42A27DB-BD31-4B8C-83A1-F6EECF244321}">
                <p14:modId xmlns:p14="http://schemas.microsoft.com/office/powerpoint/2010/main" xmlns="" val="3517176835"/>
              </p:ext>
            </p:extLst>
          </p:nvPr>
        </p:nvGraphicFramePr>
        <p:xfrm>
          <a:off x="214282" y="932869"/>
          <a:ext cx="4264685" cy="3164151"/>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xmlns="" val="20000"/>
                    </a:ext>
                  </a:extLst>
                </a:gridCol>
                <a:gridCol w="1080261">
                  <a:extLst>
                    <a:ext uri="{9D8B030D-6E8A-4147-A177-3AD203B41FA5}">
                      <a16:colId xmlns:a16="http://schemas.microsoft.com/office/drawing/2014/main" xmlns="" val="20001"/>
                    </a:ext>
                  </a:extLst>
                </a:gridCol>
                <a:gridCol w="828092">
                  <a:extLst>
                    <a:ext uri="{9D8B030D-6E8A-4147-A177-3AD203B41FA5}">
                      <a16:colId xmlns:a16="http://schemas.microsoft.com/office/drawing/2014/main" xmlns="" val="20002"/>
                    </a:ext>
                  </a:extLst>
                </a:gridCol>
                <a:gridCol w="1096332">
                  <a:extLst>
                    <a:ext uri="{9D8B030D-6E8A-4147-A177-3AD203B41FA5}">
                      <a16:colId xmlns:a16="http://schemas.microsoft.com/office/drawing/2014/main" xmlns="" val="20003"/>
                    </a:ext>
                  </a:extLst>
                </a:gridCol>
              </a:tblGrid>
              <a:tr h="451087">
                <a:tc>
                  <a:txBody>
                    <a:bodyPr/>
                    <a:lstStyle/>
                    <a:p>
                      <a:pPr algn="ctr" latinLnBrk="1"/>
                      <a:r>
                        <a:rPr lang="en-US" altLang="ko-KR" sz="1100" b="1" dirty="0">
                          <a:latin typeface="+mj-ea"/>
                          <a:ea typeface="+mj-ea"/>
                        </a:rPr>
                        <a:t>Group</a:t>
                      </a:r>
                      <a:endParaRPr lang="ko-KR" altLang="en-US" sz="1100" b="1" dirty="0">
                        <a:latin typeface="+mj-ea"/>
                        <a:ea typeface="+mj-ea"/>
                      </a:endParaRPr>
                    </a:p>
                  </a:txBody>
                  <a:tcPr anchor="ctr">
                    <a:lnL w="12700" cmpd="sng">
                      <a:noFill/>
                    </a:lnL>
                    <a:solidFill>
                      <a:schemeClr val="bg1">
                        <a:lumMod val="85000"/>
                      </a:schemeClr>
                    </a:solidFill>
                  </a:tcPr>
                </a:tc>
                <a:tc gridSpan="3">
                  <a:txBody>
                    <a:bodyPr/>
                    <a:lstStyle/>
                    <a:p>
                      <a:pPr algn="ctr" latinLnBrk="1"/>
                      <a:endParaRPr lang="ko-KR" altLang="en-US" sz="1000" kern="1200" dirty="0">
                        <a:solidFill>
                          <a:schemeClr val="tx1"/>
                        </a:solidFill>
                        <a:latin typeface="+mj-ea"/>
                        <a:ea typeface="+mj-ea"/>
                        <a:cs typeface="+mn-cs"/>
                      </a:endParaRPr>
                    </a:p>
                  </a:txBody>
                  <a:tcPr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0"/>
                  </a:ext>
                </a:extLst>
              </a:tr>
              <a:tr h="339133">
                <a:tc rowSpan="8">
                  <a:txBody>
                    <a:bodyPr/>
                    <a:lstStyle/>
                    <a:p>
                      <a:pPr algn="ctr" latinLnBrk="1"/>
                      <a:r>
                        <a:rPr lang="en-US" altLang="ko-KR" sz="1100" b="1" dirty="0">
                          <a:latin typeface="+mj-ea"/>
                          <a:ea typeface="+mj-ea"/>
                        </a:rPr>
                        <a:t>Visitors</a:t>
                      </a:r>
                    </a:p>
                    <a:p>
                      <a:pPr algn="ctr" latinLnBrk="1"/>
                      <a:endParaRPr lang="en-US" altLang="ko-KR" sz="1000" b="0" dirty="0">
                        <a:latin typeface="+mj-ea"/>
                        <a:ea typeface="+mj-ea"/>
                      </a:endParaRPr>
                    </a:p>
                    <a:p>
                      <a:pPr algn="ctr" latinLnBrk="1"/>
                      <a:r>
                        <a:rPr lang="en-US" altLang="ko-KR" sz="1000" b="0" dirty="0">
                          <a:latin typeface="+mj-ea"/>
                          <a:ea typeface="+mj-ea"/>
                        </a:rPr>
                        <a:t>Total</a:t>
                      </a:r>
                      <a:r>
                        <a:rPr lang="en-US" altLang="ko-KR" sz="1000" b="0" baseline="0" dirty="0">
                          <a:latin typeface="+mj-ea"/>
                          <a:ea typeface="+mj-ea"/>
                        </a:rPr>
                        <a:t> </a:t>
                      </a:r>
                      <a:r>
                        <a:rPr lang="ko-KR" altLang="en-US" sz="1000" b="0" dirty="0">
                          <a:latin typeface="+mj-ea"/>
                          <a:ea typeface="+mj-ea"/>
                        </a:rPr>
                        <a:t> </a:t>
                      </a:r>
                      <a:r>
                        <a:rPr lang="en-US" altLang="ko-KR" sz="1000" b="0" dirty="0">
                          <a:latin typeface="+mj-ea"/>
                          <a:ea typeface="+mj-ea"/>
                        </a:rPr>
                        <a:t>(</a:t>
                      </a:r>
                      <a:r>
                        <a:rPr lang="en-US" altLang="ko-KR" sz="1000" b="0" baseline="0" dirty="0">
                          <a:latin typeface="+mj-ea"/>
                          <a:ea typeface="+mj-ea"/>
                        </a:rPr>
                        <a:t>     </a:t>
                      </a:r>
                      <a:r>
                        <a:rPr lang="en-US" altLang="ko-KR" sz="1000" b="0" dirty="0">
                          <a:latin typeface="+mj-ea"/>
                          <a:ea typeface="+mj-ea"/>
                        </a:rPr>
                        <a:t>)</a:t>
                      </a:r>
                      <a:r>
                        <a:rPr lang="ko-KR" altLang="en-US" sz="1000" b="0" baseline="0" dirty="0">
                          <a:latin typeface="+mj-ea"/>
                          <a:ea typeface="+mj-ea"/>
                        </a:rPr>
                        <a:t> </a:t>
                      </a:r>
                      <a:r>
                        <a:rPr lang="en-US" altLang="ko-KR" sz="1000" b="0" baseline="0" dirty="0">
                          <a:latin typeface="+mj-ea"/>
                          <a:ea typeface="+mj-ea"/>
                        </a:rPr>
                        <a:t>person(s)</a:t>
                      </a:r>
                      <a:endParaRPr lang="en-US" altLang="ko-KR" sz="1000" b="0" dirty="0">
                        <a:latin typeface="+mj-ea"/>
                        <a:ea typeface="+mj-ea"/>
                      </a:endParaRPr>
                    </a:p>
                    <a:p>
                      <a:pPr algn="ctr" latinLnBrk="1"/>
                      <a:endParaRPr lang="en-US" altLang="ko-KR" sz="1000" b="0" dirty="0">
                        <a:latin typeface="+mj-ea"/>
                        <a:ea typeface="+mj-ea"/>
                      </a:endParaRPr>
                    </a:p>
                    <a:p>
                      <a:pPr algn="ctr" latinLnBrk="1"/>
                      <a:r>
                        <a:rPr lang="en-US" altLang="ko-KR" sz="1000" b="0" dirty="0">
                          <a:solidFill>
                            <a:schemeClr val="tx1"/>
                          </a:solidFill>
                          <a:latin typeface="+mj-ea"/>
                          <a:ea typeface="+mj-ea"/>
                        </a:rPr>
                        <a:t>Use additional list when the</a:t>
                      </a:r>
                      <a:r>
                        <a:rPr lang="en-US" altLang="ko-KR" sz="1000" b="0" baseline="0" dirty="0">
                          <a:solidFill>
                            <a:schemeClr val="tx1"/>
                          </a:solidFill>
                          <a:latin typeface="+mj-ea"/>
                          <a:ea typeface="+mj-ea"/>
                        </a:rPr>
                        <a:t> number is 7 or more</a:t>
                      </a:r>
                      <a:endParaRPr lang="ko-KR" altLang="en-US" sz="1000" b="0" dirty="0">
                        <a:solidFill>
                          <a:schemeClr val="tx1"/>
                        </a:solidFill>
                        <a:latin typeface="+mj-ea"/>
                        <a:ea typeface="+mj-ea"/>
                      </a:endParaRPr>
                    </a:p>
                  </a:txBody>
                  <a:tcPr anchor="ctr">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000" kern="1200" dirty="0">
                          <a:solidFill>
                            <a:schemeClr val="tx1"/>
                          </a:solidFill>
                          <a:latin typeface="+mj-ea"/>
                          <a:ea typeface="+mj-ea"/>
                          <a:cs typeface="+mn-cs"/>
                        </a:rPr>
                        <a:t>Name</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latinLnBrk="1"/>
                      <a:r>
                        <a:rPr lang="en-US" altLang="ko-KR" sz="1000" kern="1200" dirty="0">
                          <a:solidFill>
                            <a:schemeClr val="tx1"/>
                          </a:solidFill>
                          <a:latin typeface="+mj-ea"/>
                          <a:ea typeface="+mj-ea"/>
                          <a:cs typeface="+mn-cs"/>
                        </a:rPr>
                        <a:t>Age</a:t>
                      </a: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latinLnBrk="1"/>
                      <a:r>
                        <a:rPr lang="en-US" altLang="ko-KR" sz="1000" kern="1200" dirty="0">
                          <a:solidFill>
                            <a:schemeClr val="tx1"/>
                          </a:solidFill>
                          <a:latin typeface="+mj-ea"/>
                          <a:ea typeface="+mj-ea"/>
                          <a:cs typeface="+mn-cs"/>
                        </a:rPr>
                        <a:t>Note</a:t>
                      </a: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xmlns="" val="10001"/>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latinLnBrk="1"/>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2"/>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latinLnBrk="1"/>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3"/>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4"/>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5"/>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6"/>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7"/>
                  </a:ext>
                </a:extLst>
              </a:tr>
              <a:tr h="339133">
                <a:tc vMerge="1">
                  <a:txBody>
                    <a:bodyPr/>
                    <a:lstStyle/>
                    <a:p>
                      <a:pPr latinLnBrk="1"/>
                      <a:endParaRPr lang="ko-KR" altLang="en-US"/>
                    </a:p>
                  </a:txBody>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xmlns="" val="1608397797"/>
              </p:ext>
            </p:extLst>
          </p:nvPr>
        </p:nvGraphicFramePr>
        <p:xfrm>
          <a:off x="4570767" y="928670"/>
          <a:ext cx="4392348" cy="3168354"/>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xmlns="" val="20000"/>
                    </a:ext>
                  </a:extLst>
                </a:gridCol>
                <a:gridCol w="973481">
                  <a:extLst>
                    <a:ext uri="{9D8B030D-6E8A-4147-A177-3AD203B41FA5}">
                      <a16:colId xmlns:a16="http://schemas.microsoft.com/office/drawing/2014/main" xmlns="" val="20001"/>
                    </a:ext>
                  </a:extLst>
                </a:gridCol>
                <a:gridCol w="2158867">
                  <a:extLst>
                    <a:ext uri="{9D8B030D-6E8A-4147-A177-3AD203B41FA5}">
                      <a16:colId xmlns:a16="http://schemas.microsoft.com/office/drawing/2014/main" xmlns="" val="20002"/>
                    </a:ext>
                  </a:extLst>
                </a:gridCol>
              </a:tblGrid>
              <a:tr h="452622">
                <a:tc rowSpan="5">
                  <a:txBody>
                    <a:bodyPr/>
                    <a:lstStyle/>
                    <a:p>
                      <a:pPr algn="ctr" latinLnBrk="1"/>
                      <a:r>
                        <a:rPr lang="en-US" altLang="ko-KR" sz="1100" b="1" kern="1200" dirty="0">
                          <a:solidFill>
                            <a:schemeClr val="tx1"/>
                          </a:solidFill>
                          <a:latin typeface="+mj-ea"/>
                          <a:ea typeface="+mj-ea"/>
                          <a:cs typeface="+mn-cs"/>
                        </a:rPr>
                        <a:t>Applicant</a:t>
                      </a:r>
                    </a:p>
                  </a:txBody>
                  <a:tcPr anchor="ctr">
                    <a:lnL w="12700" cmpd="sng">
                      <a:noFill/>
                    </a:lnL>
                    <a:solidFill>
                      <a:schemeClr val="bg1">
                        <a:lumMod val="85000"/>
                      </a:schemeClr>
                    </a:solidFill>
                  </a:tcPr>
                </a:tc>
                <a:tc>
                  <a:txBody>
                    <a:bodyPr/>
                    <a:lstStyle/>
                    <a:p>
                      <a:pPr algn="ctr" latinLnBrk="1">
                        <a:buFont typeface="Wingdings" pitchFamily="2" charset="2"/>
                        <a:buNone/>
                      </a:pPr>
                      <a:r>
                        <a:rPr lang="en-US" altLang="ko-KR" sz="1000" kern="1200" dirty="0">
                          <a:solidFill>
                            <a:schemeClr val="tx1"/>
                          </a:solidFill>
                          <a:latin typeface="+mj-ea"/>
                          <a:ea typeface="+mj-ea"/>
                          <a:cs typeface="+mn-cs"/>
                        </a:rPr>
                        <a:t>Organization</a:t>
                      </a:r>
                      <a:endParaRPr lang="ko-KR" altLang="en-US" sz="1000" kern="1200" dirty="0">
                        <a:solidFill>
                          <a:schemeClr val="tx1"/>
                        </a:solidFill>
                        <a:latin typeface="+mj-ea"/>
                        <a:ea typeface="+mj-ea"/>
                        <a:cs typeface="+mn-cs"/>
                      </a:endParaRPr>
                    </a:p>
                  </a:txBody>
                  <a:tcPr anchor="ctr">
                    <a:lnR w="12700" cap="flat" cmpd="sng" algn="ctr">
                      <a:solidFill>
                        <a:schemeClr val="bg1">
                          <a:lumMod val="85000"/>
                        </a:schemeClr>
                      </a:solidFill>
                      <a:prstDash val="solid"/>
                      <a:round/>
                      <a:headEnd type="none" w="med" len="med"/>
                      <a:tailEnd type="none" w="med" len="med"/>
                    </a:lnR>
                    <a:lnB w="12700" cap="flat" cmpd="sng" algn="ctr">
                      <a:solidFill>
                        <a:schemeClr val="bg1">
                          <a:lumMod val="85000"/>
                        </a:schemeClr>
                      </a:solidFill>
                      <a:prstDash val="solid"/>
                      <a:round/>
                      <a:headEnd type="none" w="med" len="med"/>
                      <a:tailEnd type="none" w="med" len="med"/>
                    </a:lnB>
                  </a:tcPr>
                </a:tc>
                <a:tc>
                  <a:txBody>
                    <a:bodyPr/>
                    <a:lstStyle/>
                    <a:p>
                      <a:pPr algn="l" latinLnBrk="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mpd="sng">
                      <a:noFill/>
                    </a:lnR>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0"/>
                  </a:ext>
                </a:extLst>
              </a:tr>
              <a:tr h="452622">
                <a:tc vMerge="1">
                  <a:txBody>
                    <a:bodyPr/>
                    <a:lstStyle/>
                    <a:p>
                      <a:pPr algn="ctr" latinLnBrk="1"/>
                      <a:endParaRPr lang="ko-KR" altLang="en-US" sz="1400" dirty="0"/>
                    </a:p>
                  </a:txBody>
                  <a:tcPr anchor="ctr"/>
                </a:tc>
                <a:tc>
                  <a:txBody>
                    <a:bodyPr/>
                    <a:lstStyle/>
                    <a:p>
                      <a:pPr algn="ctr" latinLnBrk="1">
                        <a:buFont typeface="Wingdings" pitchFamily="2" charset="2"/>
                        <a:buNone/>
                      </a:pPr>
                      <a:r>
                        <a:rPr lang="en-US" altLang="ko-KR" sz="1000" kern="1200" dirty="0">
                          <a:solidFill>
                            <a:schemeClr val="tx1"/>
                          </a:solidFill>
                          <a:latin typeface="+mj-ea"/>
                          <a:ea typeface="+mj-ea"/>
                          <a:cs typeface="+mn-cs"/>
                        </a:rPr>
                        <a:t>Name</a:t>
                      </a:r>
                      <a:endParaRPr lang="ko-KR" altLang="en-US" sz="1000" kern="1200" dirty="0">
                        <a:solidFill>
                          <a:schemeClr val="tx1"/>
                        </a:solidFill>
                        <a:latin typeface="+mj-ea"/>
                        <a:ea typeface="+mj-ea"/>
                        <a:cs typeface="+mn-cs"/>
                      </a:endParaRPr>
                    </a:p>
                  </a:txBody>
                  <a:tcPr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latinLnBrk="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1"/>
                  </a:ext>
                </a:extLst>
              </a:tr>
              <a:tr h="452622">
                <a:tc vMerge="1">
                  <a:txBody>
                    <a:bodyPr/>
                    <a:lstStyle/>
                    <a:p>
                      <a:pPr algn="ctr" latinLnBrk="1"/>
                      <a:endParaRPr lang="ko-KR" altLang="en-US" sz="1400" dirty="0"/>
                    </a:p>
                  </a:txBody>
                  <a:tcPr anchor="ctr"/>
                </a:tc>
                <a:tc>
                  <a:txBody>
                    <a:bodyPr/>
                    <a:lstStyle/>
                    <a:p>
                      <a:pPr algn="ctr" latinLnBrk="1">
                        <a:buFont typeface="Wingdings" pitchFamily="2" charset="2"/>
                        <a:buNone/>
                      </a:pPr>
                      <a:r>
                        <a:rPr lang="en-US" altLang="ko-KR" sz="1000" kern="1200" dirty="0">
                          <a:solidFill>
                            <a:schemeClr val="tx1"/>
                          </a:solidFill>
                          <a:latin typeface="+mj-ea"/>
                          <a:ea typeface="+mj-ea"/>
                          <a:cs typeface="+mn-cs"/>
                        </a:rPr>
                        <a:t>Email</a:t>
                      </a:r>
                    </a:p>
                  </a:txBody>
                  <a:tcPr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latinLnBrk="1">
                        <a:buFont typeface="Wingdings" pitchFamily="2" charset="2"/>
                        <a:buNone/>
                      </a:pPr>
                      <a:endParaRPr lang="en-US" altLang="ko-KR"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2"/>
                  </a:ext>
                </a:extLst>
              </a:tr>
              <a:tr h="452622">
                <a:tc vMerge="1">
                  <a:txBody>
                    <a:bodyPr/>
                    <a:lstStyle/>
                    <a:p>
                      <a:pPr latinLnBrk="1"/>
                      <a:endParaRPr lang="ko-KR" altLang="en-US"/>
                    </a:p>
                  </a:txBody>
                  <a:tcPr/>
                </a:tc>
                <a:tc>
                  <a:txBody>
                    <a:bodyPr/>
                    <a:lstStyle/>
                    <a:p>
                      <a:pPr algn="ctr" latinLnBrk="1">
                        <a:buFont typeface="Wingdings" pitchFamily="2" charset="2"/>
                        <a:buNone/>
                      </a:pPr>
                      <a:r>
                        <a:rPr lang="en-US" altLang="ko-KR" sz="1000" kern="1200" dirty="0">
                          <a:solidFill>
                            <a:schemeClr val="tx1"/>
                          </a:solidFill>
                          <a:latin typeface="+mj-ea"/>
                          <a:ea typeface="+mj-ea"/>
                          <a:cs typeface="+mn-cs"/>
                        </a:rPr>
                        <a:t>Contact</a:t>
                      </a:r>
                    </a:p>
                  </a:txBody>
                  <a:tcPr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latinLnBrk="1">
                        <a:buFont typeface="Wingdings" pitchFamily="2" charset="2"/>
                        <a:buNone/>
                      </a:pPr>
                      <a:endParaRPr lang="en-US" altLang="ko-KR"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3"/>
                  </a:ext>
                </a:extLst>
              </a:tr>
              <a:tr h="452622">
                <a:tc vMerge="1">
                  <a:txBody>
                    <a:bodyPr/>
                    <a:lstStyle/>
                    <a:p>
                      <a:pPr algn="ctr" latinLnBrk="1"/>
                      <a:endParaRPr lang="ko-KR" altLang="en-US" sz="1400" dirty="0"/>
                    </a:p>
                  </a:txBody>
                  <a:tcPr anchor="ctr"/>
                </a:tc>
                <a:tc>
                  <a:txBody>
                    <a:bodyPr/>
                    <a:lstStyle/>
                    <a:p>
                      <a:pPr algn="ctr" latinLnBrk="1">
                        <a:buFont typeface="Wingdings" pitchFamily="2" charset="2"/>
                        <a:buNone/>
                      </a:pPr>
                      <a:r>
                        <a:rPr lang="en-US" altLang="ko-KR" sz="1000" kern="1200" dirty="0">
                          <a:solidFill>
                            <a:schemeClr val="tx1"/>
                          </a:solidFill>
                          <a:latin typeface="+mj-ea"/>
                          <a:ea typeface="+mj-ea"/>
                          <a:cs typeface="+mn-cs"/>
                        </a:rPr>
                        <a:t>Nationality</a:t>
                      </a:r>
                      <a:endParaRPr lang="ko-KR" altLang="en-US" sz="1000" kern="1200" dirty="0">
                        <a:solidFill>
                          <a:schemeClr val="tx1"/>
                        </a:solidFill>
                        <a:latin typeface="+mj-ea"/>
                        <a:ea typeface="+mj-ea"/>
                        <a:cs typeface="+mn-cs"/>
                      </a:endParaRPr>
                    </a:p>
                  </a:txBody>
                  <a:tcPr anchor="ctr">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tcPr>
                </a:tc>
                <a:tc>
                  <a:txBody>
                    <a:bodyPr/>
                    <a:lstStyle/>
                    <a:p>
                      <a:pPr algn="l" latinLnBrk="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tcPr>
                </a:tc>
                <a:extLst>
                  <a:ext uri="{0D108BD9-81ED-4DB2-BD59-A6C34878D82A}">
                    <a16:rowId xmlns:a16="http://schemas.microsoft.com/office/drawing/2014/main" xmlns="" val="10004"/>
                  </a:ext>
                </a:extLst>
              </a:tr>
              <a:tr h="452622">
                <a:tc>
                  <a:txBody>
                    <a:bodyPr/>
                    <a:lstStyle/>
                    <a:p>
                      <a:pPr algn="ctr" latinLnBrk="1"/>
                      <a:r>
                        <a:rPr lang="en-US" altLang="ko-KR" sz="1100" b="1" kern="1200" dirty="0">
                          <a:solidFill>
                            <a:schemeClr val="tx1"/>
                          </a:solidFill>
                          <a:latin typeface="+mj-ea"/>
                          <a:ea typeface="+mj-ea"/>
                          <a:cs typeface="+mn-cs"/>
                        </a:rPr>
                        <a:t>Schedule </a:t>
                      </a:r>
                      <a:endParaRPr lang="ko-KR" altLang="en-US" sz="1100" b="1" kern="1200" dirty="0">
                        <a:solidFill>
                          <a:schemeClr val="tx1"/>
                        </a:solidFill>
                        <a:latin typeface="+mj-ea"/>
                        <a:ea typeface="+mj-ea"/>
                        <a:cs typeface="+mn-cs"/>
                      </a:endParaRPr>
                    </a:p>
                  </a:txBody>
                  <a:tcPr anchor="ctr">
                    <a:lnL w="12700" cmpd="sng">
                      <a:noFill/>
                    </a:lnL>
                    <a:solidFill>
                      <a:schemeClr val="bg1">
                        <a:lumMod val="85000"/>
                      </a:schemeClr>
                    </a:solidFill>
                  </a:tcPr>
                </a:tc>
                <a:tc gridSpan="2">
                  <a:txBody>
                    <a:bodyPr/>
                    <a:lstStyle/>
                    <a:p>
                      <a:pPr algn="ctr" latinLnBrk="1"/>
                      <a:endParaRPr lang="en-US" altLang="ko-KR" sz="1000" kern="1200" dirty="0">
                        <a:solidFill>
                          <a:schemeClr val="tx1"/>
                        </a:solidFill>
                        <a:latin typeface="+mj-ea"/>
                        <a:ea typeface="+mj-ea"/>
                        <a:cs typeface="+mn-cs"/>
                      </a:endParaRPr>
                    </a:p>
                  </a:txBody>
                  <a:tcPr anchor="ctr">
                    <a:lnR w="12700" cmpd="sng">
                      <a:noFill/>
                    </a:lnR>
                  </a:tcPr>
                </a:tc>
                <a:tc hMerge="1">
                  <a:txBody>
                    <a:bodyPr/>
                    <a:lstStyle/>
                    <a:p>
                      <a:pPr latinLnBrk="1"/>
                      <a:endParaRPr lang="ko-KR" altLang="en-US"/>
                    </a:p>
                  </a:txBody>
                  <a:tcPr/>
                </a:tc>
                <a:extLst>
                  <a:ext uri="{0D108BD9-81ED-4DB2-BD59-A6C34878D82A}">
                    <a16:rowId xmlns:a16="http://schemas.microsoft.com/office/drawing/2014/main" xmlns="" val="10005"/>
                  </a:ext>
                </a:extLst>
              </a:tr>
              <a:tr h="452622">
                <a:tc>
                  <a:txBody>
                    <a:bodyPr/>
                    <a:lstStyle/>
                    <a:p>
                      <a:pPr algn="ctr" latinLnBrk="1"/>
                      <a:r>
                        <a:rPr lang="en-US" altLang="ko-KR" sz="1100" b="1" kern="1200" dirty="0">
                          <a:solidFill>
                            <a:schemeClr val="tx1"/>
                          </a:solidFill>
                          <a:latin typeface="+mj-ea"/>
                          <a:ea typeface="+mj-ea"/>
                          <a:cs typeface="+mn-cs"/>
                        </a:rPr>
                        <a:t>Language</a:t>
                      </a:r>
                      <a:endParaRPr lang="ko-KR" altLang="en-US" sz="1100" b="1" kern="1200" dirty="0">
                        <a:solidFill>
                          <a:schemeClr val="tx1"/>
                        </a:solidFill>
                        <a:latin typeface="+mj-ea"/>
                        <a:ea typeface="+mj-ea"/>
                        <a:cs typeface="+mn-cs"/>
                      </a:endParaRPr>
                    </a:p>
                  </a:txBody>
                  <a:tcPr anchor="ctr">
                    <a:lnL w="12700" cmpd="sng">
                      <a:noFill/>
                    </a:lnL>
                    <a:solidFill>
                      <a:schemeClr val="bg1">
                        <a:lumMod val="85000"/>
                      </a:schemeClr>
                    </a:solidFill>
                  </a:tcPr>
                </a:tc>
                <a:tc gridSpan="2">
                  <a:txBody>
                    <a:bodyPr/>
                    <a:lstStyle/>
                    <a:p>
                      <a:pPr algn="ctr" latinLnBrk="1"/>
                      <a:endParaRPr lang="en-US" altLang="ko-KR" sz="1000" kern="1200" dirty="0">
                        <a:solidFill>
                          <a:schemeClr val="tx1"/>
                        </a:solidFill>
                        <a:latin typeface="+mj-ea"/>
                        <a:ea typeface="+mj-ea"/>
                        <a:cs typeface="+mn-cs"/>
                      </a:endParaRPr>
                    </a:p>
                  </a:txBody>
                  <a:tcPr anchor="ctr">
                    <a:lnR w="12700" cmpd="sng">
                      <a:noFill/>
                    </a:lnR>
                  </a:tcPr>
                </a:tc>
                <a:tc hMerge="1">
                  <a:txBody>
                    <a:bodyPr/>
                    <a:lstStyle/>
                    <a:p>
                      <a:pPr latinLnBrk="1"/>
                      <a:endParaRPr lang="ko-KR" altLang="en-US"/>
                    </a:p>
                  </a:txBody>
                  <a:tcPr/>
                </a:tc>
                <a:extLst>
                  <a:ext uri="{0D108BD9-81ED-4DB2-BD59-A6C34878D82A}">
                    <a16:rowId xmlns:a16="http://schemas.microsoft.com/office/drawing/2014/main" xmlns="" val="10006"/>
                  </a:ext>
                </a:extLst>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xmlns="" val="244509729"/>
              </p:ext>
            </p:extLst>
          </p:nvPr>
        </p:nvGraphicFramePr>
        <p:xfrm>
          <a:off x="235071" y="4357694"/>
          <a:ext cx="8748833" cy="2214578"/>
        </p:xfrm>
        <a:graphic>
          <a:graphicData uri="http://schemas.openxmlformats.org/drawingml/2006/table">
            <a:tbl>
              <a:tblPr firstRow="1" bandRow="1">
                <a:tableStyleId>{5940675A-B579-460E-94D1-54222C63F5DA}</a:tableStyleId>
              </a:tblPr>
              <a:tblGrid>
                <a:gridCol w="1260141">
                  <a:extLst>
                    <a:ext uri="{9D8B030D-6E8A-4147-A177-3AD203B41FA5}">
                      <a16:colId xmlns:a16="http://schemas.microsoft.com/office/drawing/2014/main" xmlns="" val="20000"/>
                    </a:ext>
                  </a:extLst>
                </a:gridCol>
                <a:gridCol w="7488692">
                  <a:extLst>
                    <a:ext uri="{9D8B030D-6E8A-4147-A177-3AD203B41FA5}">
                      <a16:colId xmlns:a16="http://schemas.microsoft.com/office/drawing/2014/main" xmlns="" val="20001"/>
                    </a:ext>
                  </a:extLst>
                </a:gridCol>
              </a:tblGrid>
              <a:tr h="1107289">
                <a:tc>
                  <a:txBody>
                    <a:bodyPr/>
                    <a:lstStyle/>
                    <a:p>
                      <a:pPr algn="ctr" latinLnBrk="1"/>
                      <a:r>
                        <a:rPr lang="en-US" altLang="ko-KR" sz="1100" b="1" kern="1200" dirty="0">
                          <a:solidFill>
                            <a:schemeClr val="tx1"/>
                          </a:solidFill>
                          <a:latin typeface="+mj-ea"/>
                          <a:ea typeface="+mj-ea"/>
                          <a:cs typeface="+mn-cs"/>
                        </a:rPr>
                        <a:t>Purpose</a:t>
                      </a:r>
                      <a:endParaRPr lang="ko-KR" altLang="en-US" sz="1100" b="1" kern="1200" dirty="0">
                        <a:solidFill>
                          <a:schemeClr val="tx1"/>
                        </a:solidFill>
                        <a:latin typeface="+mj-ea"/>
                        <a:ea typeface="+mj-ea"/>
                        <a:cs typeface="+mn-cs"/>
                      </a:endParaRPr>
                    </a:p>
                  </a:txBody>
                  <a:tcPr anchor="ctr">
                    <a:lnL w="12700" cmpd="sng">
                      <a:noFill/>
                    </a:lnL>
                    <a:solidFill>
                      <a:schemeClr val="bg1">
                        <a:lumMod val="85000"/>
                        <a:alpha val="66000"/>
                      </a:schemeClr>
                    </a:solidFill>
                  </a:tcPr>
                </a:tc>
                <a:tc>
                  <a:txBody>
                    <a:bodyPr/>
                    <a:lstStyle/>
                    <a:p>
                      <a:pPr latinLnBrk="1"/>
                      <a:endParaRPr lang="en-US" altLang="ko-KR" sz="1000" kern="1200" dirty="0">
                        <a:solidFill>
                          <a:schemeClr val="tx1"/>
                        </a:solidFill>
                        <a:latin typeface="+mj-ea"/>
                        <a:ea typeface="+mj-ea"/>
                        <a:cs typeface="+mn-cs"/>
                      </a:endParaRPr>
                    </a:p>
                  </a:txBody>
                  <a:tcPr>
                    <a:lnR w="12700" cmpd="sng">
                      <a:noFill/>
                    </a:lnR>
                  </a:tcPr>
                </a:tc>
                <a:extLst>
                  <a:ext uri="{0D108BD9-81ED-4DB2-BD59-A6C34878D82A}">
                    <a16:rowId xmlns:a16="http://schemas.microsoft.com/office/drawing/2014/main" xmlns="" val="10000"/>
                  </a:ext>
                </a:extLst>
              </a:tr>
              <a:tr h="1107289">
                <a:tc>
                  <a:txBody>
                    <a:bodyPr/>
                    <a:lstStyle/>
                    <a:p>
                      <a:pPr algn="ctr" latinLnBrk="1"/>
                      <a:r>
                        <a:rPr lang="en-US" altLang="ko-KR" sz="1100" b="1" kern="1200" dirty="0">
                          <a:solidFill>
                            <a:schemeClr val="tx1"/>
                          </a:solidFill>
                          <a:latin typeface="+mj-ea"/>
                          <a:ea typeface="+mj-ea"/>
                          <a:cs typeface="+mn-cs"/>
                        </a:rPr>
                        <a:t>Request</a:t>
                      </a:r>
                      <a:endParaRPr lang="ko-KR" altLang="en-US" sz="1100" b="1" kern="1200" dirty="0">
                        <a:solidFill>
                          <a:schemeClr val="tx1"/>
                        </a:solidFill>
                        <a:latin typeface="+mj-ea"/>
                        <a:ea typeface="+mj-ea"/>
                        <a:cs typeface="+mn-cs"/>
                      </a:endParaRPr>
                    </a:p>
                  </a:txBody>
                  <a:tcPr anchor="ctr">
                    <a:lnL w="12700" cmpd="sng">
                      <a:noFill/>
                    </a:lnL>
                    <a:solidFill>
                      <a:schemeClr val="bg1">
                        <a:lumMod val="85000"/>
                        <a:alpha val="66000"/>
                      </a:schemeClr>
                    </a:solidFill>
                  </a:tcPr>
                </a:tc>
                <a:tc>
                  <a:txBody>
                    <a:bodyPr/>
                    <a:lstStyle/>
                    <a:p>
                      <a:pPr latinLnBrk="1"/>
                      <a:endParaRPr lang="ko-KR" altLang="en-US" sz="1000" kern="1200" dirty="0">
                        <a:solidFill>
                          <a:schemeClr val="tx1"/>
                        </a:solidFill>
                        <a:latin typeface="+mj-ea"/>
                        <a:ea typeface="+mj-ea"/>
                        <a:cs typeface="+mn-cs"/>
                      </a:endParaRPr>
                    </a:p>
                  </a:txBody>
                  <a:tcPr>
                    <a:lnR w="12700" cmpd="sng">
                      <a:noFill/>
                    </a:lnR>
                  </a:tcPr>
                </a:tc>
                <a:extLst>
                  <a:ext uri="{0D108BD9-81ED-4DB2-BD59-A6C34878D82A}">
                    <a16:rowId xmlns:a16="http://schemas.microsoft.com/office/drawing/2014/main" xmlns="" val="10001"/>
                  </a:ext>
                </a:extLst>
              </a:tr>
            </a:tbl>
          </a:graphicData>
        </a:graphic>
      </p:graphicFrame>
      <p:sp>
        <p:nvSpPr>
          <p:cNvPr id="7" name="TextBox 6"/>
          <p:cNvSpPr txBox="1"/>
          <p:nvPr/>
        </p:nvSpPr>
        <p:spPr>
          <a:xfrm>
            <a:off x="214282" y="285728"/>
            <a:ext cx="8929718" cy="400110"/>
          </a:xfrm>
          <a:prstGeom prst="rect">
            <a:avLst/>
          </a:prstGeom>
          <a:noFill/>
          <a:ln w="3175">
            <a:noFill/>
          </a:ln>
          <a:effectLst/>
        </p:spPr>
        <p:txBody>
          <a:bodyPr wrap="square" lIns="0" tIns="0" rIns="0" bIns="0" rtlCol="0">
            <a:spAutoFit/>
          </a:bodyPr>
          <a:lstStyle/>
          <a:p>
            <a:pPr defTabSz="975022" latinLnBrk="0">
              <a:spcBef>
                <a:spcPts val="500"/>
              </a:spcBef>
              <a:buClr>
                <a:schemeClr val="tx1">
                  <a:lumMod val="65000"/>
                  <a:lumOff val="35000"/>
                </a:schemeClr>
              </a:buClr>
              <a:buSzPct val="60000"/>
            </a:pPr>
            <a:r>
              <a:rPr lang="en-US" altLang="ko-KR" sz="2600" b="1" spc="-60" dirty="0">
                <a:solidFill>
                  <a:schemeClr val="tx1">
                    <a:lumMod val="65000"/>
                    <a:lumOff val="35000"/>
                  </a:schemeClr>
                </a:solidFill>
                <a:latin typeface="+mn-ea"/>
              </a:rPr>
              <a:t>Gallery KT Tour Program Application</a:t>
            </a:r>
            <a:endParaRPr lang="ko-KR" altLang="en-US" sz="2600" b="1" spc="-60" dirty="0">
              <a:solidFill>
                <a:schemeClr val="tx1">
                  <a:lumMod val="65000"/>
                  <a:lumOff val="35000"/>
                </a:schemeClr>
              </a:solidFill>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표 1"/>
          <p:cNvGraphicFramePr>
            <a:graphicFrameLocks noGrp="1"/>
          </p:cNvGraphicFramePr>
          <p:nvPr>
            <p:extLst>
              <p:ext uri="{D42A27DB-BD31-4B8C-83A1-F6EECF244321}">
                <p14:modId xmlns:p14="http://schemas.microsoft.com/office/powerpoint/2010/main" xmlns="" val="1774626555"/>
              </p:ext>
            </p:extLst>
          </p:nvPr>
        </p:nvGraphicFramePr>
        <p:xfrm>
          <a:off x="500034" y="787374"/>
          <a:ext cx="8001056" cy="5765261"/>
        </p:xfrm>
        <a:graphic>
          <a:graphicData uri="http://schemas.openxmlformats.org/drawingml/2006/table">
            <a:tbl>
              <a:tblPr firstRow="1" bandRow="1">
                <a:tableStyleId>{5940675A-B579-460E-94D1-54222C63F5DA}</a:tableStyleId>
              </a:tblPr>
              <a:tblGrid>
                <a:gridCol w="1886143">
                  <a:extLst>
                    <a:ext uri="{9D8B030D-6E8A-4147-A177-3AD203B41FA5}">
                      <a16:colId xmlns:a16="http://schemas.microsoft.com/office/drawing/2014/main" xmlns="" val="20000"/>
                    </a:ext>
                  </a:extLst>
                </a:gridCol>
                <a:gridCol w="399873">
                  <a:extLst>
                    <a:ext uri="{9D8B030D-6E8A-4147-A177-3AD203B41FA5}">
                      <a16:colId xmlns:a16="http://schemas.microsoft.com/office/drawing/2014/main" xmlns="" val="20001"/>
                    </a:ext>
                  </a:extLst>
                </a:gridCol>
                <a:gridCol w="2834295">
                  <a:extLst>
                    <a:ext uri="{9D8B030D-6E8A-4147-A177-3AD203B41FA5}">
                      <a16:colId xmlns:a16="http://schemas.microsoft.com/office/drawing/2014/main" xmlns="" val="20002"/>
                    </a:ext>
                  </a:extLst>
                </a:gridCol>
                <a:gridCol w="1239603">
                  <a:extLst>
                    <a:ext uri="{9D8B030D-6E8A-4147-A177-3AD203B41FA5}">
                      <a16:colId xmlns:a16="http://schemas.microsoft.com/office/drawing/2014/main" xmlns="" val="20003"/>
                    </a:ext>
                  </a:extLst>
                </a:gridCol>
                <a:gridCol w="1641142">
                  <a:extLst>
                    <a:ext uri="{9D8B030D-6E8A-4147-A177-3AD203B41FA5}">
                      <a16:colId xmlns:a16="http://schemas.microsoft.com/office/drawing/2014/main" xmlns="" val="20004"/>
                    </a:ext>
                  </a:extLst>
                </a:gridCol>
              </a:tblGrid>
              <a:tr h="339133">
                <a:tc rowSpan="17">
                  <a:txBody>
                    <a:bodyPr/>
                    <a:lstStyle/>
                    <a:p>
                      <a:pPr algn="ctr" latinLnBrk="1">
                        <a:lnSpc>
                          <a:spcPct val="150000"/>
                        </a:lnSpc>
                      </a:pPr>
                      <a:r>
                        <a:rPr lang="en-US" altLang="ko-KR" sz="1100" b="1" dirty="0">
                          <a:latin typeface="+mj-ea"/>
                          <a:ea typeface="+mj-ea"/>
                        </a:rPr>
                        <a:t>Additional visitors</a:t>
                      </a:r>
                    </a:p>
                    <a:p>
                      <a:pPr algn="ctr" latinLnBrk="1">
                        <a:lnSpc>
                          <a:spcPct val="150000"/>
                        </a:lnSpc>
                      </a:pPr>
                      <a:r>
                        <a:rPr lang="en-US" altLang="ko-KR" sz="1000" b="0" dirty="0">
                          <a:latin typeface="+mj-ea"/>
                          <a:ea typeface="+mj-ea"/>
                        </a:rPr>
                        <a:t>(when required)</a:t>
                      </a:r>
                      <a:endParaRPr lang="ko-KR" altLang="en-US" sz="1000" b="0" dirty="0">
                        <a:solidFill>
                          <a:schemeClr val="tx1"/>
                        </a:solidFill>
                        <a:latin typeface="+mj-ea"/>
                        <a:ea typeface="+mj-ea"/>
                      </a:endParaRPr>
                    </a:p>
                  </a:txBody>
                  <a:tcPr anchor="ctr">
                    <a:lnL w="12700" cmpd="sng">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000" kern="1200" dirty="0">
                          <a:solidFill>
                            <a:schemeClr val="tx1"/>
                          </a:solidFill>
                          <a:latin typeface="+mj-ea"/>
                          <a:ea typeface="+mj-ea"/>
                          <a:cs typeface="+mn-cs"/>
                        </a:rPr>
                        <a:t>No.</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latinLnBrk="1"/>
                      <a:r>
                        <a:rPr lang="en-US" altLang="ko-KR" sz="1000" kern="1200" dirty="0">
                          <a:solidFill>
                            <a:schemeClr val="tx1"/>
                          </a:solidFill>
                          <a:latin typeface="+mj-ea"/>
                          <a:ea typeface="+mj-ea"/>
                          <a:cs typeface="+mn-cs"/>
                        </a:rPr>
                        <a:t>Name</a:t>
                      </a: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latinLnBrk="1"/>
                      <a:r>
                        <a:rPr lang="en-US" altLang="ko-KR" sz="1000" kern="1200" dirty="0">
                          <a:solidFill>
                            <a:schemeClr val="tx1"/>
                          </a:solidFill>
                          <a:latin typeface="+mj-ea"/>
                          <a:ea typeface="+mj-ea"/>
                          <a:cs typeface="+mn-cs"/>
                        </a:rPr>
                        <a:t>Age</a:t>
                      </a: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latinLnBrk="1"/>
                      <a:r>
                        <a:rPr lang="en-US" altLang="ko-KR" sz="1000" kern="1200" dirty="0">
                          <a:solidFill>
                            <a:schemeClr val="tx1"/>
                          </a:solidFill>
                          <a:latin typeface="+mj-ea"/>
                          <a:ea typeface="+mj-ea"/>
                          <a:cs typeface="+mn-cs"/>
                        </a:rPr>
                        <a:t>Note</a:t>
                      </a: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xmlns="" val="10000"/>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latinLnBrk="1"/>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1"/>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2</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latinLnBrk="1"/>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2"/>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3</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3"/>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4</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4"/>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5</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5"/>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6</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6"/>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7</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7"/>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8</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8"/>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9</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09"/>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10</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10"/>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11</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11"/>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12</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12"/>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13</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13"/>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14</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14"/>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15</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xmlns="" val="10015"/>
                  </a:ext>
                </a:extLst>
              </a:tr>
              <a:tr h="339133">
                <a:tc vMerge="1">
                  <a:txBody>
                    <a:bodyPr/>
                    <a:lstStyle/>
                    <a:p>
                      <a:pPr latinLnBrk="1"/>
                      <a:endParaRPr lang="ko-KR" altLang="en-US"/>
                    </a:p>
                  </a:txBody>
                  <a:tcPr/>
                </a:tc>
                <a:tc>
                  <a:txBody>
                    <a:bodyPr/>
                    <a:lstStyle/>
                    <a:p>
                      <a:pPr marL="0" algn="ctr" defTabSz="914229" rtl="0" eaLnBrk="1" latinLnBrk="1" hangingPunct="1">
                        <a:buFont typeface="Wingdings" pitchFamily="2" charset="2"/>
                        <a:buNone/>
                      </a:pPr>
                      <a:r>
                        <a:rPr lang="en-US" altLang="ko-KR" sz="1000" kern="1200" dirty="0">
                          <a:solidFill>
                            <a:schemeClr val="tx1"/>
                          </a:solidFill>
                          <a:latin typeface="+mj-ea"/>
                          <a:ea typeface="+mj-ea"/>
                          <a:cs typeface="+mn-cs"/>
                        </a:rPr>
                        <a:t>16</a:t>
                      </a:r>
                      <a:endParaRPr lang="ko-KR" altLang="en-US" sz="1000" kern="1200" dirty="0">
                        <a:solidFill>
                          <a:schemeClr val="tx1"/>
                        </a:solidFill>
                        <a:latin typeface="+mj-ea"/>
                        <a:ea typeface="+mj-ea"/>
                        <a:cs typeface="+mn-cs"/>
                      </a:endParaRPr>
                    </a:p>
                  </a:txBody>
                  <a:tcPr anchor="ctr">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3175"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229" rtl="0" eaLnBrk="1" latinLnBrk="1" hangingPunct="1">
                        <a:buFont typeface="Wingdings" pitchFamily="2" charset="2"/>
                        <a:buNone/>
                      </a:pPr>
                      <a:endParaRPr lang="ko-KR" altLang="en-US" sz="1000" kern="1200" dirty="0">
                        <a:solidFill>
                          <a:schemeClr val="tx1"/>
                        </a:solidFill>
                        <a:latin typeface="+mj-ea"/>
                        <a:ea typeface="+mj-ea"/>
                        <a:cs typeface="+mn-cs"/>
                      </a:endParaRPr>
                    </a:p>
                  </a:txBody>
                  <a:tcPr anchor="ctr">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3" name="TextBox 2"/>
          <p:cNvSpPr txBox="1"/>
          <p:nvPr/>
        </p:nvSpPr>
        <p:spPr>
          <a:xfrm>
            <a:off x="423834" y="357166"/>
            <a:ext cx="1483870" cy="323165"/>
          </a:xfrm>
          <a:prstGeom prst="rect">
            <a:avLst/>
          </a:prstGeom>
          <a:noFill/>
        </p:spPr>
        <p:txBody>
          <a:bodyPr wrap="square" rtlCol="0">
            <a:spAutoFit/>
          </a:bodyPr>
          <a:lstStyle/>
          <a:p>
            <a:r>
              <a:rPr lang="en-US" altLang="ko-KR" sz="1500" b="1" dirty="0">
                <a:solidFill>
                  <a:schemeClr val="tx1">
                    <a:lumMod val="50000"/>
                    <a:lumOff val="50000"/>
                  </a:schemeClr>
                </a:solidFill>
              </a:rPr>
              <a:t>Appendix</a:t>
            </a:r>
            <a:endParaRPr lang="ko-KR" altLang="en-US" sz="1500" b="1" dirty="0">
              <a:solidFill>
                <a:schemeClr val="tx1">
                  <a:lumMod val="50000"/>
                  <a:lumOff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p:cNvGraphicFramePr>
            <a:graphicFrameLocks noGrp="1"/>
          </p:cNvGraphicFramePr>
          <p:nvPr/>
        </p:nvGraphicFramePr>
        <p:xfrm>
          <a:off x="285720" y="0"/>
          <a:ext cx="8429684" cy="357166"/>
        </p:xfrm>
        <a:graphic>
          <a:graphicData uri="http://schemas.openxmlformats.org/drawingml/2006/table">
            <a:tbl>
              <a:tblPr/>
              <a:tblGrid>
                <a:gridCol w="8429684"/>
              </a:tblGrid>
              <a:tr h="357166">
                <a:tc>
                  <a:txBody>
                    <a:bodyPr/>
                    <a:lstStyle/>
                    <a:p>
                      <a:pPr algn="ctr">
                        <a:spcAft>
                          <a:spcPts val="0"/>
                        </a:spcAft>
                      </a:pPr>
                      <a:r>
                        <a:rPr lang="en-US" altLang="ko-KR" sz="1700" b="1" kern="100" dirty="0" smtClean="0">
                          <a:solidFill>
                            <a:schemeClr val="bg1"/>
                          </a:solidFill>
                          <a:latin typeface="+mn-lt"/>
                          <a:ea typeface="+mn-ea"/>
                          <a:cs typeface="맑은 고딕"/>
                        </a:rPr>
                        <a:t>Consent to Collection and Use of Personal Information</a:t>
                      </a:r>
                      <a:endParaRPr lang="ko-KR" sz="1200" kern="100" dirty="0">
                        <a:solidFill>
                          <a:schemeClr val="bg1"/>
                        </a:solidFill>
                        <a:latin typeface="맑은 고딕"/>
                        <a:ea typeface="맑은 고딕"/>
                        <a:cs typeface="Times New Roman"/>
                      </a:endParaRPr>
                    </a:p>
                  </a:txBody>
                  <a:tcPr marL="64770" marR="64770" marT="17780" marB="177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50000"/>
                        <a:lumOff val="50000"/>
                      </a:schemeClr>
                    </a:solidFill>
                  </a:tcPr>
                </a:tc>
              </a:tr>
            </a:tbl>
          </a:graphicData>
        </a:graphic>
      </p:graphicFrame>
      <p:graphicFrame>
        <p:nvGraphicFramePr>
          <p:cNvPr id="8" name="표 7"/>
          <p:cNvGraphicFramePr>
            <a:graphicFrameLocks noGrp="1"/>
          </p:cNvGraphicFramePr>
          <p:nvPr/>
        </p:nvGraphicFramePr>
        <p:xfrm>
          <a:off x="285720" y="785794"/>
          <a:ext cx="8429684" cy="857255"/>
        </p:xfrm>
        <a:graphic>
          <a:graphicData uri="http://schemas.openxmlformats.org/drawingml/2006/table">
            <a:tbl>
              <a:tblPr/>
              <a:tblGrid>
                <a:gridCol w="8429684"/>
              </a:tblGrid>
              <a:tr h="857255">
                <a:tc>
                  <a:txBody>
                    <a:bodyPr/>
                    <a:lstStyle/>
                    <a:p>
                      <a:pPr algn="just">
                        <a:spcAft>
                          <a:spcPts val="0"/>
                        </a:spcAft>
                      </a:pPr>
                      <a:r>
                        <a:rPr lang="en-US" sz="1100" kern="1200" dirty="0" smtClean="0">
                          <a:solidFill>
                            <a:schemeClr val="tx1"/>
                          </a:solidFill>
                          <a:latin typeface="+mn-lt"/>
                          <a:ea typeface="+mn-ea"/>
                          <a:cs typeface="+mn-cs"/>
                        </a:rPr>
                        <a:t>When the KT Group Hope Sharing Foundation (“Foundation”) intends to collect and use personal information from you (your company) with respect to transaction with your company, it shall obtain your consent pursuant to the Article 15, 22, 24 of the Personal Information Protection Act. I, hereby, give consent to collection and use of personal information. </a:t>
                      </a:r>
                      <a:endParaRPr lang="ko-KR" sz="1100" kern="100" dirty="0">
                        <a:latin typeface="맑은 고딕"/>
                        <a:ea typeface="맑은 고딕"/>
                        <a:cs typeface="Times New Roman"/>
                      </a:endParaRPr>
                    </a:p>
                  </a:txBody>
                  <a:tcPr marL="64770" marR="64770" marT="17780" marB="17780" anchor="ctr">
                    <a:lnL>
                      <a:noFill/>
                    </a:lnL>
                    <a:lnR>
                      <a:noFill/>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285720" y="500042"/>
            <a:ext cx="3071802"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100" b="1" dirty="0" smtClean="0"/>
              <a:t>KT Group Hope Sharing Foundation </a:t>
            </a:r>
            <a:endParaRPr kumimoji="1" lang="ko-KR" altLang="en-US" sz="1800" b="1"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10" name="표 9"/>
          <p:cNvGraphicFramePr>
            <a:graphicFrameLocks noGrp="1"/>
          </p:cNvGraphicFramePr>
          <p:nvPr/>
        </p:nvGraphicFramePr>
        <p:xfrm>
          <a:off x="285720" y="2214554"/>
          <a:ext cx="8429684" cy="3000396"/>
        </p:xfrm>
        <a:graphic>
          <a:graphicData uri="http://schemas.openxmlformats.org/drawingml/2006/table">
            <a:tbl>
              <a:tblPr/>
              <a:tblGrid>
                <a:gridCol w="2000264"/>
                <a:gridCol w="6429420"/>
              </a:tblGrid>
              <a:tr h="666495">
                <a:tc>
                  <a:txBody>
                    <a:bodyPr/>
                    <a:lstStyle/>
                    <a:p>
                      <a:pPr algn="ctr">
                        <a:spcAft>
                          <a:spcPts val="0"/>
                        </a:spcAft>
                      </a:pPr>
                      <a:r>
                        <a:rPr lang="en-US" sz="1000" b="1" kern="1200" dirty="0" smtClean="0">
                          <a:solidFill>
                            <a:schemeClr val="tx1"/>
                          </a:solidFill>
                          <a:latin typeface="+mn-lt"/>
                          <a:ea typeface="+mn-ea"/>
                          <a:cs typeface="+mn-cs"/>
                        </a:rPr>
                        <a:t>Purpose of collection and use </a:t>
                      </a:r>
                      <a:endParaRPr lang="ko-KR" sz="1000" kern="100" dirty="0">
                        <a:latin typeface="맑은 고딕"/>
                        <a:ea typeface="맑은 고딕"/>
                        <a:cs typeface="Times New Roman"/>
                      </a:endParaRPr>
                    </a:p>
                  </a:txBody>
                  <a:tcPr marL="64438" marR="64438" marT="17689" marB="17689" anchor="ctr">
                    <a:lnL>
                      <a:noFill/>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fontAlgn="base" latinLnBrk="1"/>
                      <a:r>
                        <a:rPr lang="en-US" sz="1000" kern="1200" dirty="0" smtClean="0">
                          <a:solidFill>
                            <a:schemeClr val="tx1"/>
                          </a:solidFill>
                          <a:latin typeface="+mn-lt"/>
                          <a:ea typeface="+mn-ea"/>
                          <a:cs typeface="+mn-cs"/>
                        </a:rPr>
                        <a:t>▪ Identification </a:t>
                      </a:r>
                      <a:endParaRPr lang="ko-KR" altLang="en-US" sz="1000" kern="1200" dirty="0" smtClean="0">
                        <a:solidFill>
                          <a:schemeClr val="tx1"/>
                        </a:solidFill>
                        <a:latin typeface="+mn-lt"/>
                        <a:ea typeface="+mn-ea"/>
                        <a:cs typeface="+mn-cs"/>
                      </a:endParaRPr>
                    </a:p>
                    <a:p>
                      <a:r>
                        <a:rPr lang="en-US" sz="1000" kern="1200" dirty="0" smtClean="0">
                          <a:solidFill>
                            <a:schemeClr val="tx1"/>
                          </a:solidFill>
                          <a:latin typeface="+mn-lt"/>
                          <a:ea typeface="+mn-ea"/>
                          <a:cs typeface="+mn-cs"/>
                        </a:rPr>
                        <a:t>▪ Reservation, implementation, and management of the tour</a:t>
                      </a:r>
                      <a:endParaRPr lang="ko-KR" sz="1000" kern="100" dirty="0">
                        <a:latin typeface="맑은 고딕"/>
                        <a:ea typeface="맑은 고딕"/>
                        <a:cs typeface="Times New Roman"/>
                      </a:endParaRPr>
                    </a:p>
                  </a:txBody>
                  <a:tcPr marL="64438" marR="64438" marT="17689" marB="17689" anchor="ctr">
                    <a:lnL w="3175" cap="flat" cmpd="sng" algn="ctr">
                      <a:solidFill>
                        <a:schemeClr val="tx1">
                          <a:lumMod val="50000"/>
                          <a:lumOff val="50000"/>
                        </a:schemeClr>
                      </a:solidFill>
                      <a:prstDash val="solid"/>
                      <a:round/>
                      <a:headEnd type="none" w="med" len="med"/>
                      <a:tailEnd type="none" w="med" len="med"/>
                    </a:lnL>
                    <a:lnR>
                      <a:noFill/>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651571">
                <a:tc>
                  <a:txBody>
                    <a:bodyPr/>
                    <a:lstStyle/>
                    <a:p>
                      <a:pPr algn="ctr">
                        <a:spcAft>
                          <a:spcPts val="0"/>
                        </a:spcAft>
                      </a:pPr>
                      <a:r>
                        <a:rPr lang="en-US" sz="1000" b="1" kern="1200" dirty="0" smtClean="0">
                          <a:solidFill>
                            <a:schemeClr val="tx1"/>
                          </a:solidFill>
                          <a:latin typeface="+mn-lt"/>
                          <a:ea typeface="+mn-ea"/>
                          <a:cs typeface="+mn-cs"/>
                        </a:rPr>
                        <a:t>Collected items</a:t>
                      </a:r>
                      <a:endParaRPr lang="ko-KR" sz="1000" kern="100" dirty="0">
                        <a:latin typeface="맑은 고딕"/>
                        <a:ea typeface="맑은 고딕"/>
                        <a:cs typeface="Times New Roman"/>
                      </a:endParaRPr>
                    </a:p>
                  </a:txBody>
                  <a:tcPr marL="64438" marR="64438" marT="17689" marB="17689" anchor="ctr">
                    <a:lnL>
                      <a:noFill/>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just">
                        <a:spcAft>
                          <a:spcPts val="0"/>
                        </a:spcAft>
                      </a:pPr>
                      <a:r>
                        <a:rPr lang="en-US" sz="1000" kern="1200" dirty="0" smtClean="0">
                          <a:solidFill>
                            <a:schemeClr val="tx1"/>
                          </a:solidFill>
                          <a:latin typeface="+mn-lt"/>
                          <a:ea typeface="+mn-ea"/>
                          <a:cs typeface="+mn-cs"/>
                        </a:rPr>
                        <a:t>▪ Required items: Name/Company name, address, bank information, mobile phone number, business </a:t>
                      </a:r>
                    </a:p>
                    <a:p>
                      <a:pPr algn="just">
                        <a:spcAft>
                          <a:spcPts val="0"/>
                        </a:spcAft>
                      </a:pPr>
                      <a:r>
                        <a:rPr lang="en-US" sz="1000" kern="1200" dirty="0" smtClean="0">
                          <a:solidFill>
                            <a:schemeClr val="tx1"/>
                          </a:solidFill>
                          <a:latin typeface="+mn-lt"/>
                          <a:ea typeface="+mn-ea"/>
                          <a:cs typeface="+mn-cs"/>
                        </a:rPr>
                        <a:t>  registration number, E-mail </a:t>
                      </a:r>
                      <a:endParaRPr lang="ko-KR" sz="1000" kern="100" dirty="0">
                        <a:latin typeface="맑은 고딕"/>
                        <a:ea typeface="맑은 고딕"/>
                        <a:cs typeface="Times New Roman"/>
                      </a:endParaRPr>
                    </a:p>
                  </a:txBody>
                  <a:tcPr marL="64438" marR="64438" marT="17689" marB="17689" anchor="ctr">
                    <a:lnL w="3175" cap="flat" cmpd="sng" algn="ctr">
                      <a:solidFill>
                        <a:schemeClr val="tx1">
                          <a:lumMod val="50000"/>
                          <a:lumOff val="50000"/>
                        </a:schemeClr>
                      </a:solidFill>
                      <a:prstDash val="solid"/>
                      <a:round/>
                      <a:headEnd type="none" w="med" len="med"/>
                      <a:tailEnd type="none" w="med" len="med"/>
                    </a:lnL>
                    <a:lnR>
                      <a:noFill/>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899233">
                <a:tc>
                  <a:txBody>
                    <a:bodyPr/>
                    <a:lstStyle/>
                    <a:p>
                      <a:pPr algn="ctr">
                        <a:spcAft>
                          <a:spcPts val="0"/>
                        </a:spcAft>
                      </a:pPr>
                      <a:r>
                        <a:rPr lang="en-US" sz="1000" b="1" kern="1200" dirty="0" smtClean="0">
                          <a:solidFill>
                            <a:schemeClr val="tx1"/>
                          </a:solidFill>
                          <a:latin typeface="+mn-lt"/>
                          <a:ea typeface="+mn-ea"/>
                          <a:cs typeface="+mn-cs"/>
                        </a:rPr>
                        <a:t>Period for holding and using the information</a:t>
                      </a:r>
                      <a:endParaRPr lang="ko-KR" sz="1000" kern="100" dirty="0">
                        <a:latin typeface="맑은 고딕"/>
                        <a:ea typeface="맑은 고딕"/>
                        <a:cs typeface="Times New Roman"/>
                      </a:endParaRPr>
                    </a:p>
                  </a:txBody>
                  <a:tcPr marL="64438" marR="64438" marT="17689" marB="17689" anchor="ctr">
                    <a:lnL>
                      <a:noFill/>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just" fontAlgn="base" latinLnBrk="1">
                        <a:spcAft>
                          <a:spcPts val="0"/>
                        </a:spcAft>
                      </a:pPr>
                      <a:r>
                        <a:rPr lang="en-US" sz="1000" kern="100" dirty="0">
                          <a:solidFill>
                            <a:srgbClr val="000000"/>
                          </a:solidFill>
                          <a:latin typeface="Times New Roman"/>
                          <a:ea typeface="바탕"/>
                          <a:cs typeface="굴림"/>
                        </a:rPr>
                        <a:t>▪</a:t>
                      </a:r>
                      <a:r>
                        <a:rPr lang="en-US" sz="1000" kern="100" dirty="0">
                          <a:solidFill>
                            <a:srgbClr val="000000"/>
                          </a:solidFill>
                          <a:latin typeface="Times New Roman"/>
                          <a:ea typeface="맑은 고딕"/>
                          <a:cs typeface="굴림"/>
                        </a:rPr>
                        <a:t> The information shall be held and used from the day of consent </a:t>
                      </a:r>
                      <a:r>
                        <a:rPr lang="en-US" sz="1000" kern="100" dirty="0">
                          <a:solidFill>
                            <a:srgbClr val="000000"/>
                          </a:solidFill>
                          <a:latin typeface="Times New Roman"/>
                          <a:ea typeface="굴림"/>
                          <a:cs typeface="굴림"/>
                        </a:rPr>
                        <a:t>to collection and use of </a:t>
                      </a:r>
                      <a:r>
                        <a:rPr lang="en-US" sz="1000" kern="100" dirty="0">
                          <a:solidFill>
                            <a:srgbClr val="000000"/>
                          </a:solidFill>
                          <a:latin typeface="Times New Roman"/>
                          <a:ea typeface="맑은 고딕"/>
                          <a:cs typeface="굴림"/>
                        </a:rPr>
                        <a:t>personal information to the day of </a:t>
                      </a:r>
                      <a:endParaRPr lang="en-US" sz="1000" kern="100" dirty="0" smtClean="0">
                        <a:solidFill>
                          <a:srgbClr val="000000"/>
                        </a:solidFill>
                        <a:latin typeface="Times New Roman"/>
                        <a:ea typeface="맑은 고딕"/>
                        <a:cs typeface="굴림"/>
                      </a:endParaRPr>
                    </a:p>
                    <a:p>
                      <a:pPr algn="just" fontAlgn="base" latinLnBrk="1">
                        <a:spcAft>
                          <a:spcPts val="0"/>
                        </a:spcAft>
                      </a:pPr>
                      <a:r>
                        <a:rPr lang="en-US" sz="1000" kern="100" dirty="0" smtClean="0">
                          <a:solidFill>
                            <a:srgbClr val="000000"/>
                          </a:solidFill>
                          <a:latin typeface="Times New Roman"/>
                          <a:ea typeface="맑은 고딕"/>
                          <a:cs typeface="굴림"/>
                        </a:rPr>
                        <a:t> fulfilling </a:t>
                      </a:r>
                      <a:r>
                        <a:rPr lang="en-US" sz="1000" kern="100" dirty="0">
                          <a:solidFill>
                            <a:srgbClr val="000000"/>
                          </a:solidFill>
                          <a:latin typeface="Times New Roman"/>
                          <a:ea typeface="맑은 고딕"/>
                          <a:cs typeface="굴림"/>
                        </a:rPr>
                        <a:t>the purpose of the </a:t>
                      </a:r>
                      <a:r>
                        <a:rPr lang="en-US" sz="1000" kern="100" dirty="0">
                          <a:solidFill>
                            <a:srgbClr val="000000"/>
                          </a:solidFill>
                          <a:latin typeface="Times New Roman"/>
                          <a:ea typeface="굴림"/>
                          <a:cs typeface="굴림"/>
                        </a:rPr>
                        <a:t>collection and use of </a:t>
                      </a:r>
                      <a:r>
                        <a:rPr lang="en-US" sz="1000" kern="100" dirty="0">
                          <a:solidFill>
                            <a:srgbClr val="000000"/>
                          </a:solidFill>
                          <a:latin typeface="Times New Roman"/>
                          <a:ea typeface="맑은 고딕"/>
                          <a:cs typeface="굴림"/>
                        </a:rPr>
                        <a:t>personal information (one month after the day of completion of the tour). </a:t>
                      </a:r>
                      <a:endParaRPr lang="ko-KR" sz="1000" kern="100" dirty="0">
                        <a:solidFill>
                          <a:srgbClr val="000000"/>
                        </a:solidFill>
                        <a:latin typeface="Verdana"/>
                        <a:ea typeface="굴림"/>
                        <a:cs typeface="굴림"/>
                      </a:endParaRPr>
                    </a:p>
                    <a:p>
                      <a:pPr algn="just" fontAlgn="base" latinLnBrk="1">
                        <a:spcAft>
                          <a:spcPts val="0"/>
                        </a:spcAft>
                      </a:pPr>
                      <a:r>
                        <a:rPr lang="en-US" sz="1000" kern="100" dirty="0">
                          <a:solidFill>
                            <a:srgbClr val="000000"/>
                          </a:solidFill>
                          <a:latin typeface="Times New Roman"/>
                          <a:ea typeface="바탕"/>
                          <a:cs typeface="굴림"/>
                        </a:rPr>
                        <a:t>▪</a:t>
                      </a:r>
                      <a:r>
                        <a:rPr lang="en-US" sz="1000" kern="100" dirty="0">
                          <a:solidFill>
                            <a:srgbClr val="000000"/>
                          </a:solidFill>
                          <a:latin typeface="Times New Roman"/>
                          <a:ea typeface="맑은 고딕"/>
                          <a:cs typeface="굴림"/>
                        </a:rPr>
                        <a:t> After the day of fulfilling the purpose of collection and use, the information shall be held for </a:t>
                      </a:r>
                      <a:r>
                        <a:rPr lang="en-US" sz="1000" kern="100" dirty="0" smtClean="0">
                          <a:solidFill>
                            <a:srgbClr val="000000"/>
                          </a:solidFill>
                          <a:latin typeface="Times New Roman"/>
                          <a:ea typeface="맑은 고딕"/>
                          <a:cs typeface="굴림"/>
                        </a:rPr>
                        <a:t>five </a:t>
                      </a:r>
                      <a:r>
                        <a:rPr lang="en-US" sz="1000" kern="100" dirty="0">
                          <a:solidFill>
                            <a:srgbClr val="000000"/>
                          </a:solidFill>
                          <a:latin typeface="Times New Roman"/>
                          <a:ea typeface="맑은 고딕"/>
                          <a:cs typeface="굴림"/>
                        </a:rPr>
                        <a:t>years only for the </a:t>
                      </a:r>
                      <a:endParaRPr lang="en-US" sz="1000" kern="100" dirty="0" smtClean="0">
                        <a:solidFill>
                          <a:srgbClr val="000000"/>
                        </a:solidFill>
                        <a:latin typeface="Times New Roman"/>
                        <a:ea typeface="맑은 고딕"/>
                        <a:cs typeface="굴림"/>
                      </a:endParaRPr>
                    </a:p>
                    <a:p>
                      <a:pPr algn="just" fontAlgn="base" latinLnBrk="1">
                        <a:spcAft>
                          <a:spcPts val="0"/>
                        </a:spcAft>
                      </a:pPr>
                      <a:r>
                        <a:rPr lang="en-US" sz="1000" kern="100" dirty="0" smtClean="0">
                          <a:solidFill>
                            <a:srgbClr val="000000"/>
                          </a:solidFill>
                          <a:latin typeface="Times New Roman"/>
                          <a:ea typeface="맑은 고딕"/>
                          <a:cs typeface="굴림"/>
                        </a:rPr>
                        <a:t>  purpose </a:t>
                      </a:r>
                      <a:r>
                        <a:rPr lang="en-US" sz="1000" kern="100" dirty="0">
                          <a:solidFill>
                            <a:srgbClr val="000000"/>
                          </a:solidFill>
                          <a:latin typeface="Times New Roman"/>
                          <a:ea typeface="맑은 고딕"/>
                          <a:cs typeface="굴림"/>
                        </a:rPr>
                        <a:t>of fulfillment of legal duty, resolution of dispute, and handling civil complaints; provided that, when the relevant </a:t>
                      </a:r>
                      <a:endParaRPr lang="en-US" sz="1000" kern="100" dirty="0" smtClean="0">
                        <a:solidFill>
                          <a:srgbClr val="000000"/>
                        </a:solidFill>
                        <a:latin typeface="Times New Roman"/>
                        <a:ea typeface="맑은 고딕"/>
                        <a:cs typeface="굴림"/>
                      </a:endParaRPr>
                    </a:p>
                    <a:p>
                      <a:pPr algn="just" fontAlgn="base" latinLnBrk="1">
                        <a:spcAft>
                          <a:spcPts val="0"/>
                        </a:spcAft>
                      </a:pPr>
                      <a:r>
                        <a:rPr lang="en-US" sz="1000" kern="100" dirty="0" smtClean="0">
                          <a:solidFill>
                            <a:srgbClr val="000000"/>
                          </a:solidFill>
                          <a:latin typeface="Times New Roman"/>
                          <a:ea typeface="맑은 고딕"/>
                          <a:cs typeface="굴림"/>
                        </a:rPr>
                        <a:t>  legal </a:t>
                      </a:r>
                      <a:r>
                        <a:rPr lang="en-US" sz="1000" kern="100" dirty="0">
                          <a:solidFill>
                            <a:srgbClr val="000000"/>
                          </a:solidFill>
                          <a:latin typeface="Times New Roman"/>
                          <a:ea typeface="맑은 고딕"/>
                          <a:cs typeface="굴림"/>
                        </a:rPr>
                        <a:t>provision is applicable, it shall be complied with. </a:t>
                      </a:r>
                      <a:endParaRPr lang="ko-KR" sz="1000" kern="100" dirty="0">
                        <a:solidFill>
                          <a:srgbClr val="000000"/>
                        </a:solidFill>
                        <a:latin typeface="Verdana"/>
                        <a:ea typeface="굴림"/>
                        <a:cs typeface="굴림"/>
                      </a:endParaRPr>
                    </a:p>
                  </a:txBody>
                  <a:tcPr marL="64770" marR="64770" marT="17780" marB="17780" anchor="ctr">
                    <a:lnL w="3175" cap="flat" cmpd="sng" algn="ctr">
                      <a:solidFill>
                        <a:schemeClr val="tx1">
                          <a:lumMod val="50000"/>
                          <a:lumOff val="50000"/>
                        </a:schemeClr>
                      </a:solidFill>
                      <a:prstDash val="solid"/>
                      <a:round/>
                      <a:headEnd type="none" w="med" len="med"/>
                      <a:tailEnd type="none" w="med" len="med"/>
                    </a:lnL>
                    <a:lnR>
                      <a:noFill/>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r h="783097">
                <a:tc>
                  <a:txBody>
                    <a:bodyPr/>
                    <a:lstStyle/>
                    <a:p>
                      <a:pPr algn="ctr">
                        <a:spcAft>
                          <a:spcPts val="0"/>
                        </a:spcAft>
                      </a:pPr>
                      <a:r>
                        <a:rPr lang="en-US" sz="1000" b="1" kern="1200" dirty="0" smtClean="0">
                          <a:solidFill>
                            <a:schemeClr val="tx1"/>
                          </a:solidFill>
                          <a:latin typeface="+mn-lt"/>
                          <a:ea typeface="+mn-ea"/>
                          <a:cs typeface="+mn-cs"/>
                        </a:rPr>
                        <a:t>The right for refusal and subsequent disadvantage</a:t>
                      </a:r>
                      <a:endParaRPr lang="ko-KR" sz="1000" kern="100" dirty="0">
                        <a:latin typeface="맑은 고딕"/>
                        <a:ea typeface="맑은 고딕"/>
                        <a:cs typeface="Times New Roman"/>
                      </a:endParaRPr>
                    </a:p>
                  </a:txBody>
                  <a:tcPr marL="64438" marR="64438" marT="17689" marB="17689" anchor="ctr">
                    <a:lnL>
                      <a:noFill/>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c>
                  <a:txBody>
                    <a:bodyPr/>
                    <a:lstStyle/>
                    <a:p>
                      <a:pPr algn="just">
                        <a:spcAft>
                          <a:spcPts val="0"/>
                        </a:spcAft>
                      </a:pPr>
                      <a:r>
                        <a:rPr lang="en-US" sz="1000" kern="100" dirty="0" smtClean="0">
                          <a:solidFill>
                            <a:srgbClr val="000000"/>
                          </a:solidFill>
                          <a:latin typeface="Times New Roman"/>
                          <a:ea typeface="굴림"/>
                          <a:cs typeface="굴림"/>
                        </a:rPr>
                        <a:t>▪ You can refuse for your personal information to be collected and used; provided that, without consent for the required </a:t>
                      </a:r>
                    </a:p>
                    <a:p>
                      <a:pPr algn="just">
                        <a:spcAft>
                          <a:spcPts val="0"/>
                        </a:spcAft>
                      </a:pPr>
                      <a:r>
                        <a:rPr lang="en-US" sz="1000" kern="100" dirty="0" smtClean="0">
                          <a:solidFill>
                            <a:srgbClr val="000000"/>
                          </a:solidFill>
                          <a:latin typeface="Times New Roman"/>
                          <a:ea typeface="굴림"/>
                          <a:cs typeface="굴림"/>
                        </a:rPr>
                        <a:t>   items, concluding, maintaining, fulfilling and managing an agreement is impossible. </a:t>
                      </a:r>
                      <a:endParaRPr lang="ko-KR" sz="1000" kern="100" dirty="0">
                        <a:solidFill>
                          <a:srgbClr val="000000"/>
                        </a:solidFill>
                        <a:latin typeface="Times New Roman"/>
                        <a:ea typeface="굴림"/>
                        <a:cs typeface="굴림"/>
                      </a:endParaRPr>
                    </a:p>
                  </a:txBody>
                  <a:tcPr marL="64438" marR="64438" marT="17689" marB="17689" anchor="ctr">
                    <a:lnL w="3175" cap="flat" cmpd="sng" algn="ctr">
                      <a:solidFill>
                        <a:schemeClr val="tx1">
                          <a:lumMod val="50000"/>
                          <a:lumOff val="50000"/>
                        </a:schemeClr>
                      </a:solidFill>
                      <a:prstDash val="solid"/>
                      <a:round/>
                      <a:headEnd type="none" w="med" len="med"/>
                      <a:tailEnd type="none" w="med" len="med"/>
                    </a:lnL>
                    <a:lnR>
                      <a:noFill/>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bl>
          </a:graphicData>
        </a:graphic>
      </p:graphicFrame>
      <p:sp>
        <p:nvSpPr>
          <p:cNvPr id="2051" name="Rectangle 3"/>
          <p:cNvSpPr>
            <a:spLocks noChangeArrowheads="1"/>
          </p:cNvSpPr>
          <p:nvPr/>
        </p:nvSpPr>
        <p:spPr bwMode="auto">
          <a:xfrm>
            <a:off x="214282" y="1857364"/>
            <a:ext cx="6080511"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en-US" altLang="ko-KR" sz="1100" b="1" i="0" u="none" strike="noStrike" cap="none" normalizeH="0" baseline="0" dirty="0" smtClean="0">
                <a:ln>
                  <a:noFill/>
                </a:ln>
                <a:solidFill>
                  <a:schemeClr val="tx1"/>
                </a:solidFill>
                <a:effectLst/>
                <a:latin typeface="굴림" pitchFamily="50" charset="-127"/>
                <a:ea typeface="굴림" pitchFamily="50" charset="-127"/>
                <a:cs typeface="맑은 고딕" pitchFamily="50" charset="-127"/>
              </a:rPr>
              <a:t> </a:t>
            </a:r>
            <a:r>
              <a:rPr kumimoji="1" lang="en-US" altLang="en-US" sz="1100" b="1" dirty="0" smtClean="0">
                <a:latin typeface="굴림" pitchFamily="50" charset="-127"/>
                <a:ea typeface="굴림" pitchFamily="50" charset="-127"/>
                <a:cs typeface="맑은 고딕" pitchFamily="50" charset="-127"/>
              </a:rPr>
              <a:t>□ Matters regarding the collection and use of personal information (consent required)</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12" name="표 11"/>
          <p:cNvGraphicFramePr>
            <a:graphicFrameLocks noGrp="1"/>
          </p:cNvGraphicFramePr>
          <p:nvPr/>
        </p:nvGraphicFramePr>
        <p:xfrm>
          <a:off x="285720" y="5481340"/>
          <a:ext cx="8429684" cy="1090932"/>
        </p:xfrm>
        <a:graphic>
          <a:graphicData uri="http://schemas.openxmlformats.org/drawingml/2006/table">
            <a:tbl>
              <a:tblPr/>
              <a:tblGrid>
                <a:gridCol w="8429684"/>
              </a:tblGrid>
              <a:tr h="1090932">
                <a:tc>
                  <a:txBody>
                    <a:bodyPr/>
                    <a:lstStyle/>
                    <a:p>
                      <a:pPr fontAlgn="base" latinLnBrk="1"/>
                      <a:r>
                        <a:rPr lang="en-US" sz="1200" b="1" kern="1200" dirty="0" smtClean="0">
                          <a:solidFill>
                            <a:schemeClr val="tx1"/>
                          </a:solidFill>
                          <a:latin typeface="+mn-lt"/>
                          <a:ea typeface="+mn-ea"/>
                          <a:cs typeface="+mn-cs"/>
                        </a:rPr>
                        <a:t>I am, herein, provided with sufficient explanations on the matters regarding the collection and use of personal information; read the details; understand; and give consent on it. </a:t>
                      </a:r>
                    </a:p>
                    <a:p>
                      <a:pPr fontAlgn="base" latinLnBrk="1"/>
                      <a:endParaRPr lang="ko-KR" altLang="en-US" sz="1200" kern="1200" dirty="0" smtClean="0">
                        <a:solidFill>
                          <a:schemeClr val="tx1"/>
                        </a:solidFill>
                        <a:latin typeface="+mn-lt"/>
                        <a:ea typeface="+mn-ea"/>
                        <a:cs typeface="+mn-cs"/>
                      </a:endParaRPr>
                    </a:p>
                    <a:p>
                      <a:pPr algn="r" fontAlgn="base" latinLnBrk="1"/>
                      <a:r>
                        <a:rPr lang="en-US" sz="1800" b="1"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___ [MM] ___ [DD] ______ [YEAR ]   Name :            signature/(seal)  </a:t>
                      </a:r>
                      <a:endParaRPr lang="ko-KR" altLang="en-US" sz="1200" kern="1200" dirty="0" smtClean="0">
                        <a:solidFill>
                          <a:schemeClr val="tx1"/>
                        </a:solidFill>
                        <a:latin typeface="+mn-lt"/>
                        <a:ea typeface="+mn-ea"/>
                        <a:cs typeface="+mn-cs"/>
                      </a:endParaRPr>
                    </a:p>
                    <a:p>
                      <a:pPr algn="r"/>
                      <a:r>
                        <a:rPr lang="en-US" sz="1200" kern="1200" dirty="0" smtClean="0">
                          <a:solidFill>
                            <a:schemeClr val="tx1"/>
                          </a:solidFill>
                          <a:latin typeface="+mn-lt"/>
                          <a:ea typeface="+mn-ea"/>
                          <a:cs typeface="+mn-cs"/>
                        </a:rPr>
                        <a:t>                                                                   (autograph required) </a:t>
                      </a:r>
                      <a:endParaRPr lang="ko-KR" sz="1200" kern="100" dirty="0">
                        <a:latin typeface="맑은 고딕"/>
                        <a:ea typeface="맑은 고딕"/>
                        <a:cs typeface="Times New Roman"/>
                      </a:endParaRPr>
                    </a:p>
                  </a:txBody>
                  <a:tcPr marL="64770" marR="64770" marT="17780" marB="1778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423</Words>
  <Application>Microsoft Office PowerPoint</Application>
  <PresentationFormat>화면 슬라이드 쇼(4:3)</PresentationFormat>
  <Paragraphs>86</Paragraphs>
  <Slides>4</Slides>
  <Notes>4</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Office 테마</vt:lpstr>
      <vt:lpstr>슬라이드 1</vt:lpstr>
      <vt:lpstr>슬라이드 2</vt:lpstr>
      <vt:lpstr>슬라이드 3</vt:lpstr>
      <vt:lpstr>슬라이드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user</cp:lastModifiedBy>
  <cp:revision>92</cp:revision>
  <dcterms:created xsi:type="dcterms:W3CDTF">2018-05-20T04:27:59Z</dcterms:created>
  <dcterms:modified xsi:type="dcterms:W3CDTF">2019-06-13T07:20:15Z</dcterms:modified>
</cp:coreProperties>
</file>